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3" d="100"/>
          <a:sy n="113" d="100"/>
        </p:scale>
        <p:origin x="-102"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7/4/2021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7/4/2021</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7/4/2021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7/4/2021</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7/4/2021</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7/4/2021</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7/4/2021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ar-IQ" sz="5400" dirty="0" smtClean="0">
                <a:solidFill>
                  <a:schemeClr val="tx1"/>
                </a:solidFill>
                <a:latin typeface="Arabic Typesetting" pitchFamily="66" charset="-78"/>
                <a:cs typeface="Arabic Typesetting" pitchFamily="66" charset="-78"/>
              </a:rPr>
              <a:t>الإحباط </a:t>
            </a:r>
            <a:r>
              <a:rPr lang="en-US" sz="4000" dirty="0" smtClean="0">
                <a:solidFill>
                  <a:schemeClr val="tx1"/>
                </a:solidFill>
                <a:latin typeface="Times New Roman" pitchFamily="18" charset="0"/>
                <a:cs typeface="Times New Roman" pitchFamily="18" charset="0"/>
              </a:rPr>
              <a:t>Frustration</a:t>
            </a:r>
            <a:endParaRPr lang="en-US" sz="40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828800"/>
            <a:ext cx="7467600" cy="4645152"/>
          </a:xfrm>
        </p:spPr>
        <p:txBody>
          <a:bodyPr/>
          <a:lstStyle/>
          <a:p>
            <a:pPr algn="just" rtl="1">
              <a:buNone/>
            </a:pPr>
            <a:r>
              <a:rPr lang="ar-IQ" dirty="0" smtClean="0"/>
              <a:t> </a:t>
            </a:r>
            <a:r>
              <a:rPr lang="ar-IQ" sz="3200" dirty="0" smtClean="0">
                <a:latin typeface="Arabic Typesetting" pitchFamily="66" charset="-78"/>
                <a:cs typeface="Arabic Typesetting" pitchFamily="66" charset="-78"/>
              </a:rPr>
              <a:t>علي: طيب، ممكن تكلمنا الآن عن الإحباط؟</a:t>
            </a:r>
          </a:p>
          <a:p>
            <a:pPr algn="just" rtl="1">
              <a:buNone/>
            </a:pPr>
            <a:r>
              <a:rPr lang="ar-IQ" sz="3200" dirty="0" smtClean="0">
                <a:latin typeface="Arabic Typesetting" pitchFamily="66" charset="-78"/>
                <a:cs typeface="Arabic Typesetting" pitchFamily="66" charset="-78"/>
              </a:rPr>
              <a:t>محمد: نعم. من منا لم يمر بخبرة الإحباط من وقت إلى آخر؟ على المستوى العام، عندما نسمع أو نرى أناس يموتون بسبب الجوع، او ضحايا الكوارث الطبيعية، أو ضحايا العنف والقتل والحروب الدامية. ونشعر اننا عاجزين أمام هذه المآسي وغير قادرين على فعل شئ. </a:t>
            </a:r>
          </a:p>
          <a:p>
            <a:pPr algn="just" rtl="1">
              <a:buNone/>
            </a:pPr>
            <a:r>
              <a:rPr lang="ar-IQ" sz="3200" dirty="0" smtClean="0">
                <a:latin typeface="Arabic Typesetting" pitchFamily="66" charset="-78"/>
                <a:cs typeface="Arabic Typesetting" pitchFamily="66" charset="-78"/>
              </a:rPr>
              <a:t>اما على المستوى الشخصي فنحن غالبا نضع لأنفسنا أهدافاً لا يمكن تحقيقها أو تكتنف عملية تحقيقها الكثير من الصعوبات مثلا، نريد الدخول إلى كلية معينة ولكن درجاتنا ليست كافية. </a:t>
            </a:r>
            <a:endParaRPr lang="en-US" sz="3200" dirty="0">
              <a:latin typeface="Arabic Typesetting" pitchFamily="66" charset="-78"/>
              <a:cs typeface="Arabic Typesetting" pitchFamily="66"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lgn="just" rtl="1">
              <a:buNone/>
            </a:pPr>
            <a:r>
              <a:rPr lang="ar-IQ" sz="3600" dirty="0" smtClean="0">
                <a:latin typeface="Arabic Typesetting" pitchFamily="66" charset="-78"/>
                <a:cs typeface="Arabic Typesetting" pitchFamily="66" charset="-78"/>
              </a:rPr>
              <a:t>أو نقف أحيانا في طابور للحصول على شئ معين وعندما يصل الدور لنا أو قريب منا ينتهي هذا الشئ. </a:t>
            </a:r>
          </a:p>
          <a:p>
            <a:pPr algn="just" rtl="1">
              <a:buNone/>
            </a:pPr>
            <a:r>
              <a:rPr lang="ar-IQ" sz="3600" dirty="0" smtClean="0">
                <a:latin typeface="Arabic Typesetting" pitchFamily="66" charset="-78"/>
                <a:cs typeface="Arabic Typesetting" pitchFamily="66" charset="-78"/>
              </a:rPr>
              <a:t>اننا جميعنا نعرف معنى الإحباط، وتعرضنا له، ونتعرض له. </a:t>
            </a:r>
          </a:p>
          <a:p>
            <a:pPr algn="just" rtl="1">
              <a:buNone/>
            </a:pPr>
            <a:r>
              <a:rPr lang="ar-IQ" sz="3600" dirty="0" smtClean="0">
                <a:latin typeface="Arabic Typesetting" pitchFamily="66" charset="-78"/>
                <a:cs typeface="Arabic Typesetting" pitchFamily="66" charset="-78"/>
              </a:rPr>
              <a:t>علي: طيب، كيف ينظر علم النفس إلى هذه الخبرة أي الإحباط؟</a:t>
            </a:r>
          </a:p>
          <a:p>
            <a:pPr algn="just" rtl="1">
              <a:buNone/>
            </a:pPr>
            <a:r>
              <a:rPr lang="ar-IQ" sz="3600" dirty="0" smtClean="0">
                <a:latin typeface="Arabic Typesetting" pitchFamily="66" charset="-78"/>
                <a:cs typeface="Arabic Typesetting" pitchFamily="66" charset="-78"/>
              </a:rPr>
              <a:t>وبماذا يمكن ان يخبرنا حول الكيفية التي يستطيع بها الفرد ان يتكيف مع خيبات الأمل والاضطرابات العنيفة </a:t>
            </a:r>
            <a:r>
              <a:rPr lang="en-US" sz="3600" dirty="0" smtClean="0">
                <a:latin typeface="Arabic Typesetting" pitchFamily="66" charset="-78"/>
                <a:cs typeface="Arabic Typesetting" pitchFamily="66" charset="-78"/>
              </a:rPr>
              <a:t>inner turmoil</a:t>
            </a:r>
            <a:r>
              <a:rPr lang="ar-IQ" sz="3600" dirty="0" smtClean="0">
                <a:latin typeface="Arabic Typesetting" pitchFamily="66" charset="-78"/>
                <a:cs typeface="Arabic Typesetting" pitchFamily="66" charset="-78"/>
              </a:rPr>
              <a:t> التي تحصل في داخلنا نتيجة لها؟ </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buNone/>
            </a:pPr>
            <a:r>
              <a:rPr lang="ar-IQ" sz="3600" dirty="0" smtClean="0">
                <a:latin typeface="Arabic Typesetting" pitchFamily="66" charset="-78"/>
                <a:cs typeface="Arabic Typesetting" pitchFamily="66" charset="-78"/>
              </a:rPr>
              <a:t>محمد: هناك أكثر من طريقة لتصنيف الإحباط. </a:t>
            </a:r>
          </a:p>
          <a:p>
            <a:pPr algn="just" rtl="1"/>
            <a:r>
              <a:rPr lang="ar-IQ" sz="3600" dirty="0" smtClean="0">
                <a:latin typeface="Arabic Typesetting" pitchFamily="66" charset="-78"/>
                <a:cs typeface="Arabic Typesetting" pitchFamily="66" charset="-78"/>
              </a:rPr>
              <a:t>هناك من يصنفها وفقا لمصدره، فقد يكون سبب الإحباط صادرا من البيئة الخارجية المحيطة بنا، كما في حالة ان يقف شخصا ما، أو المجتمع في طريق تحقيق الفرد لأهدافه. وقد يكونه مصدر الإحباط داخليا أي ينبع من متغيرات شخصية كما في حالة عدم امتلاك الفرد للإمكانيات اللازمة لتحقيق ما </a:t>
            </a:r>
            <a:r>
              <a:rPr lang="ar-IQ" sz="3600" smtClean="0">
                <a:latin typeface="Arabic Typesetting" pitchFamily="66" charset="-78"/>
                <a:cs typeface="Arabic Typesetting" pitchFamily="66" charset="-78"/>
              </a:rPr>
              <a:t>يصبوا </a:t>
            </a:r>
            <a:r>
              <a:rPr lang="ar-IQ" sz="3600" smtClean="0">
                <a:latin typeface="Arabic Typesetting" pitchFamily="66" charset="-78"/>
                <a:cs typeface="Arabic Typesetting" pitchFamily="66" charset="-78"/>
              </a:rPr>
              <a:t>إليه، أو الشعور بالذنب. </a:t>
            </a:r>
            <a:endParaRPr lang="ar-IQ"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أو كما في حالة الصراع بين الدوافع، فعندما يتصارع دافعان فان إرضاء احدهم يعني إحباط الدافع الثاني.</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just" rtl="1">
              <a:buNone/>
            </a:pPr>
            <a:r>
              <a:rPr lang="ar-IQ" sz="3600" dirty="0" smtClean="0">
                <a:latin typeface="Arabic Typesetting" pitchFamily="66" charset="-78"/>
                <a:cs typeface="Arabic Typesetting" pitchFamily="66" charset="-78"/>
              </a:rPr>
              <a:t>ويستمر محمد في كلامه فيقول. ناقش كل من بيرلسن و ستاينر</a:t>
            </a:r>
            <a:r>
              <a:rPr lang="en-US" sz="3600" dirty="0" smtClean="0">
                <a:latin typeface="Arabic Typesetting" pitchFamily="66" charset="-78"/>
                <a:cs typeface="Arabic Typesetting" pitchFamily="66" charset="-78"/>
              </a:rPr>
              <a:t>Berelson &amp; Steiner </a:t>
            </a:r>
            <a:r>
              <a:rPr lang="ar-IQ" sz="3600" dirty="0" smtClean="0">
                <a:latin typeface="Arabic Typesetting" pitchFamily="66" charset="-78"/>
                <a:cs typeface="Arabic Typesetting" pitchFamily="66" charset="-78"/>
              </a:rPr>
              <a:t> (</a:t>
            </a:r>
            <a:r>
              <a:rPr lang="en-US" sz="3600" dirty="0" smtClean="0">
                <a:latin typeface="Arabic Typesetting" pitchFamily="66" charset="-78"/>
                <a:cs typeface="Arabic Typesetting" pitchFamily="66" charset="-78"/>
              </a:rPr>
              <a:t>1964</a:t>
            </a:r>
            <a:r>
              <a:rPr lang="ar-IQ" sz="3600" dirty="0" smtClean="0">
                <a:latin typeface="Arabic Typesetting" pitchFamily="66" charset="-78"/>
                <a:cs typeface="Arabic Typesetting" pitchFamily="66" charset="-78"/>
              </a:rPr>
              <a:t>) أساليب التكيف التي يتعامل بها الناس مع الإحباط. فعندما يكون هناك مثلا عائق خارجي أو بيئي بين الفرد وأهدافه ولا يمكن السيطرة على هذا العائق فان الإحباط الناتج ربما يقود إلى الاحتمالات التالية:</a:t>
            </a:r>
            <a:endParaRPr lang="en-US"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أ‌-	مهاجمة العائق، وهنا قد تتم مهاجمة العائق بشكل مادي مباشر أو بشكل رمزي. </a:t>
            </a:r>
            <a:endParaRPr lang="en-US"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ب‌-	مهاجمة شخص برئ لا علاقة له بالموضوع </a:t>
            </a:r>
            <a:r>
              <a:rPr lang="en-US" sz="3600" dirty="0" smtClean="0">
                <a:latin typeface="Arabic Typesetting" pitchFamily="66" charset="-78"/>
                <a:cs typeface="Arabic Typesetting" pitchFamily="66" charset="-78"/>
              </a:rPr>
              <a:t>by stander</a:t>
            </a:r>
            <a:r>
              <a:rPr lang="ar-IQ" sz="3600" dirty="0" smtClean="0">
                <a:latin typeface="Arabic Typesetting" pitchFamily="66" charset="-78"/>
                <a:cs typeface="Arabic Typesetting" pitchFamily="66" charset="-78"/>
              </a:rPr>
              <a:t> ويسمى هذا النوع من السلوك بالعدوان المزاح </a:t>
            </a:r>
            <a:r>
              <a:rPr lang="en-US" sz="3600" dirty="0" smtClean="0">
                <a:latin typeface="Arabic Typesetting" pitchFamily="66" charset="-78"/>
                <a:cs typeface="Arabic Typesetting" pitchFamily="66" charset="-78"/>
              </a:rPr>
              <a:t>displaced</a:t>
            </a:r>
            <a:r>
              <a:rPr lang="ar-IQ" sz="3600" dirty="0" smtClean="0">
                <a:latin typeface="Arabic Typesetting" pitchFamily="66" charset="-78"/>
                <a:cs typeface="Arabic Typesetting" pitchFamily="66" charset="-78"/>
              </a:rPr>
              <a:t> وهو غالبا يحدث عندما لا يكون بالإمكان مهاجمة العائق الأصلي.  </a:t>
            </a:r>
            <a:endParaRPr lang="en-US" sz="3600" dirty="0">
              <a:latin typeface="Arabic Typesetting" pitchFamily="66" charset="-78"/>
              <a:cs typeface="Arabic Typesetting" pitchFamily="66"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295400"/>
            <a:ext cx="7467600" cy="5178552"/>
          </a:xfrm>
        </p:spPr>
        <p:txBody>
          <a:bodyPr>
            <a:normAutofit fontScale="85000" lnSpcReduction="20000"/>
          </a:bodyPr>
          <a:lstStyle/>
          <a:p>
            <a:pPr algn="just" rtl="1"/>
            <a:r>
              <a:rPr lang="ar-IQ" sz="3600" dirty="0" smtClean="0">
                <a:latin typeface="Arabic Typesetting" pitchFamily="66" charset="-78"/>
                <a:cs typeface="Arabic Typesetting" pitchFamily="66" charset="-78"/>
              </a:rPr>
              <a:t>ت‌-	التصلب أو الجمود </a:t>
            </a:r>
            <a:r>
              <a:rPr lang="en-US" sz="3600" dirty="0" smtClean="0">
                <a:latin typeface="Arabic Typesetting" pitchFamily="66" charset="-78"/>
                <a:cs typeface="Arabic Typesetting" pitchFamily="66" charset="-78"/>
              </a:rPr>
              <a:t>rigid</a:t>
            </a:r>
            <a:r>
              <a:rPr lang="ar-IQ" sz="3600" dirty="0" smtClean="0">
                <a:latin typeface="Arabic Typesetting" pitchFamily="66" charset="-78"/>
                <a:cs typeface="Arabic Typesetting" pitchFamily="66" charset="-78"/>
              </a:rPr>
              <a:t>، في هذه الحالة يزدوج الإحباط مع العقاب وهذا يؤدي إلى سلوك متصلب بشكل متطرف وغير متكيف. وقد تستمر حالة الجمود حتى عندما تتم إزالة العائق ويصبح الهدف قريب المنال. </a:t>
            </a:r>
            <a:endParaRPr lang="en-US" sz="3600" dirty="0" smtClean="0">
              <a:latin typeface="Arabic Typesetting" pitchFamily="66" charset="-78"/>
              <a:cs typeface="Arabic Typesetting" pitchFamily="66" charset="-78"/>
            </a:endParaRPr>
          </a:p>
          <a:p>
            <a:pPr algn="just" rtl="1"/>
            <a:r>
              <a:rPr lang="ar-IQ" sz="3600" dirty="0" smtClean="0">
                <a:latin typeface="Arabic Typesetting" pitchFamily="66" charset="-78"/>
                <a:cs typeface="Arabic Typesetting" pitchFamily="66" charset="-78"/>
              </a:rPr>
              <a:t>ث‌-	الهروب بدلا من القتال من اجل الوصول إلى الهدف، لذا فان البشر قد يتركون الموقف اما جسديا أو نفسيا. </a:t>
            </a:r>
          </a:p>
          <a:p>
            <a:pPr algn="just" rtl="1">
              <a:buNone/>
            </a:pPr>
            <a:r>
              <a:rPr lang="ar-IQ" sz="3600" dirty="0" smtClean="0">
                <a:latin typeface="Arabic Typesetting" pitchFamily="66" charset="-78"/>
                <a:cs typeface="Arabic Typesetting" pitchFamily="66" charset="-78"/>
              </a:rPr>
              <a:t>علي: طيب، نحن كمؤمنين، هل يمكن أن يكون لدينا أسلوب آخر للتعامل مع الإحباط بالاضافة الى الأساليب السابقة؟</a:t>
            </a:r>
          </a:p>
          <a:p>
            <a:pPr algn="just" rtl="1">
              <a:buNone/>
            </a:pPr>
            <a:r>
              <a:rPr lang="ar-IQ" sz="3600" dirty="0" smtClean="0">
                <a:latin typeface="Arabic Typesetting" pitchFamily="66" charset="-78"/>
                <a:cs typeface="Arabic Typesetting" pitchFamily="66" charset="-78"/>
              </a:rPr>
              <a:t>محمد: نعم، هناك أيضاً كمؤمنين بالله أسلوباً آخر في التعامل وهو أن نحتسب أمرنا الى الله.</a:t>
            </a:r>
          </a:p>
          <a:p>
            <a:pPr algn="just" rtl="1">
              <a:buNone/>
            </a:pPr>
            <a:r>
              <a:rPr lang="ar-IQ" sz="3600" dirty="0" smtClean="0">
                <a:latin typeface="Arabic Typesetting" pitchFamily="66" charset="-78"/>
                <a:cs typeface="Arabic Typesetting" pitchFamily="66" charset="-78"/>
              </a:rPr>
              <a:t>علي: متى؟</a:t>
            </a:r>
          </a:p>
          <a:p>
            <a:pPr algn="just" rtl="1">
              <a:buNone/>
            </a:pPr>
            <a:r>
              <a:rPr lang="ar-IQ" sz="3600" dirty="0" smtClean="0">
                <a:latin typeface="Arabic Typesetting" pitchFamily="66" charset="-78"/>
                <a:cs typeface="Arabic Typesetting" pitchFamily="66" charset="-78"/>
              </a:rPr>
              <a:t>محمد: عندما لا يكون بالإمكان مهاجمة العائق لاعتبارات أخلاقية أو لاعتبارات تتعلق بفارق موازين القوة فان الاحتساب يكون هو المخرج الوحيد.</a:t>
            </a:r>
            <a:endParaRPr lang="en-US" sz="3600" dirty="0" smtClean="0">
              <a:latin typeface="Arabic Typesetting" pitchFamily="66" charset="-78"/>
              <a:cs typeface="Arabic Typesetting" pitchFamily="66" charset="-78"/>
            </a:endParaRPr>
          </a:p>
          <a:p>
            <a:pPr algn="just" rtl="1">
              <a:buNone/>
            </a:pPr>
            <a:endParaRPr lang="en-US" sz="3600" dirty="0">
              <a:latin typeface="Arabic Typesetting" pitchFamily="66" charset="-78"/>
              <a:cs typeface="Arabic Typesetting" pitchFamily="66"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fontScale="92500"/>
          </a:bodyPr>
          <a:lstStyle/>
          <a:p>
            <a:pPr algn="just" rtl="1">
              <a:buNone/>
            </a:pPr>
            <a:r>
              <a:rPr lang="ar-IQ" sz="3600" dirty="0" smtClean="0">
                <a:latin typeface="Arabic Typesetting" pitchFamily="66" charset="-78"/>
                <a:cs typeface="Arabic Typesetting" pitchFamily="66" charset="-78"/>
              </a:rPr>
              <a:t>علي: هل تم إجراء تجارب في هذا المجال على الانسان أو الحيوان في المختبر؟</a:t>
            </a:r>
          </a:p>
          <a:p>
            <a:pPr algn="just" rtl="1">
              <a:buNone/>
            </a:pPr>
            <a:r>
              <a:rPr lang="ar-IQ" sz="3600" dirty="0" smtClean="0">
                <a:latin typeface="Arabic Typesetting" pitchFamily="66" charset="-78"/>
                <a:cs typeface="Arabic Typesetting" pitchFamily="66" charset="-78"/>
              </a:rPr>
              <a:t>محمد: نعم، تجارب عديدة. في إحداها تم إجبار فأر للقفز عبر فسحة مكانية باتجاه شباكين صغيرين. وتتم تغطية كل شباك بورق ملون مختلف عن الشباك الآخر. </a:t>
            </a:r>
          </a:p>
          <a:p>
            <a:pPr algn="just" rtl="1">
              <a:buNone/>
            </a:pPr>
            <a:r>
              <a:rPr lang="ar-IQ" sz="3600" dirty="0" smtClean="0">
                <a:latin typeface="Arabic Typesetting" pitchFamily="66" charset="-78"/>
                <a:cs typeface="Arabic Typesetting" pitchFamily="66" charset="-78"/>
              </a:rPr>
              <a:t>فإذا قفز الفار نحو الشباك المناسب فانه سوف يحصل على الطعام. اما إذا اختار الشباك غير المناسب فانه سوف يسقط في شبكة مزعجة للفأر. بعد ان يحفظ الفار القفز نحو الشباك ذا اللون المناسب والذي يقود إلى الطعام، يتم تغير الإجراءات بحيث ان اللون الذي حفظه الفار لا يصبح بالضرورة هو اللون الذي يقود إلى الطعام.</a:t>
            </a:r>
            <a:endParaRPr lang="en-US" sz="3600" dirty="0">
              <a:latin typeface="Arabic Typesetting" pitchFamily="66" charset="-78"/>
              <a:cs typeface="Arabic Typesetting" pitchFamily="66"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algn="just" rtl="1">
              <a:buNone/>
            </a:pPr>
            <a:r>
              <a:rPr lang="ar-IQ" sz="3600" dirty="0" smtClean="0">
                <a:latin typeface="Arabic Typesetting" pitchFamily="66" charset="-78"/>
                <a:cs typeface="Arabic Typesetting" pitchFamily="66" charset="-78"/>
              </a:rPr>
              <a:t>علي: ولماذا هذا التلاعب؟</a:t>
            </a:r>
          </a:p>
          <a:p>
            <a:pPr algn="just" rtl="1">
              <a:buNone/>
            </a:pPr>
            <a:r>
              <a:rPr lang="ar-IQ" sz="3600" dirty="0" smtClean="0">
                <a:latin typeface="Arabic Typesetting" pitchFamily="66" charset="-78"/>
                <a:cs typeface="Arabic Typesetting" pitchFamily="66" charset="-78"/>
              </a:rPr>
              <a:t>محمد: يتم التلاعب وبشكل مقصود بهذه </a:t>
            </a:r>
            <a:r>
              <a:rPr lang="ar-IQ" sz="3600" smtClean="0">
                <a:latin typeface="Arabic Typesetting" pitchFamily="66" charset="-78"/>
                <a:cs typeface="Arabic Typesetting" pitchFamily="66" charset="-78"/>
              </a:rPr>
              <a:t>الألوان لخلق </a:t>
            </a:r>
            <a:r>
              <a:rPr lang="ar-IQ" sz="3600" dirty="0" smtClean="0">
                <a:latin typeface="Arabic Typesetting" pitchFamily="66" charset="-78"/>
                <a:cs typeface="Arabic Typesetting" pitchFamily="66" charset="-78"/>
              </a:rPr>
              <a:t>حالة الإحباط لدى الفأر إذا جاز لنا القول بذلك. </a:t>
            </a:r>
          </a:p>
          <a:p>
            <a:pPr algn="just" rtl="1">
              <a:buNone/>
            </a:pPr>
            <a:r>
              <a:rPr lang="ar-IQ" sz="3600" dirty="0" smtClean="0">
                <a:latin typeface="Arabic Typesetting" pitchFamily="66" charset="-78"/>
                <a:cs typeface="Arabic Typesetting" pitchFamily="66" charset="-78"/>
              </a:rPr>
              <a:t>علي: طيب، وماهي النتيجة؟</a:t>
            </a:r>
          </a:p>
          <a:p>
            <a:pPr algn="just" rtl="1">
              <a:buNone/>
            </a:pPr>
            <a:r>
              <a:rPr lang="ar-IQ" sz="3600" dirty="0" smtClean="0">
                <a:latin typeface="Arabic Typesetting" pitchFamily="66" charset="-78"/>
                <a:cs typeface="Arabic Typesetting" pitchFamily="66" charset="-78"/>
              </a:rPr>
              <a:t>محمد: نتيجة لهذا الإجراء يتبنى الفار وبسبب من عدم القدرة على تحديد اللون المناسب للشباك المناسب استجابة جامدة حيث يقوم بالقفز باتجاه نافذة واحدة لا على التعين وبشكل مستمر ولا يغير هذه النافذة أبدا حتى لو ترتب على هذا ان يسقط في كل مرة بالشبكة وبعدد من المحاولات يصل إلى (200) محاولة. </a:t>
            </a:r>
            <a:endParaRPr lang="en-US" sz="3600" dirty="0" smtClean="0">
              <a:latin typeface="Arabic Typesetting" pitchFamily="66" charset="-78"/>
              <a:cs typeface="Arabic Typesetting" pitchFamily="66" charset="-78"/>
            </a:endParaRPr>
          </a:p>
          <a:p>
            <a:pPr algn="r" rtl="1">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37</TotalTime>
  <Words>506</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الإحباط Frustration</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الإحباط Frustration</dc:title>
  <dc:creator>Rifaat Jasseem</dc:creator>
  <cp:lastModifiedBy>Rifaat Jasseem</cp:lastModifiedBy>
  <cp:revision>7</cp:revision>
  <dcterms:created xsi:type="dcterms:W3CDTF">2006-08-16T00:00:00Z</dcterms:created>
  <dcterms:modified xsi:type="dcterms:W3CDTF">2021-07-04T08:53:16Z</dcterms:modified>
</cp:coreProperties>
</file>